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43"/>
  </p:notesMasterIdLst>
  <p:sldIdLst>
    <p:sldId id="256" r:id="rId2"/>
    <p:sldId id="333" r:id="rId3"/>
    <p:sldId id="259" r:id="rId4"/>
    <p:sldId id="257" r:id="rId5"/>
    <p:sldId id="260" r:id="rId6"/>
    <p:sldId id="261" r:id="rId7"/>
    <p:sldId id="262" r:id="rId8"/>
    <p:sldId id="294" r:id="rId9"/>
    <p:sldId id="292" r:id="rId10"/>
    <p:sldId id="355" r:id="rId11"/>
    <p:sldId id="346" r:id="rId12"/>
    <p:sldId id="341" r:id="rId13"/>
    <p:sldId id="343" r:id="rId14"/>
    <p:sldId id="344" r:id="rId15"/>
    <p:sldId id="349" r:id="rId16"/>
    <p:sldId id="359" r:id="rId17"/>
    <p:sldId id="361" r:id="rId18"/>
    <p:sldId id="360" r:id="rId19"/>
    <p:sldId id="351" r:id="rId20"/>
    <p:sldId id="352" r:id="rId21"/>
    <p:sldId id="353" r:id="rId22"/>
    <p:sldId id="354" r:id="rId23"/>
    <p:sldId id="358" r:id="rId24"/>
    <p:sldId id="345" r:id="rId25"/>
    <p:sldId id="342" r:id="rId26"/>
    <p:sldId id="347" r:id="rId27"/>
    <p:sldId id="348" r:id="rId28"/>
    <p:sldId id="266" r:id="rId29"/>
    <p:sldId id="298" r:id="rId30"/>
    <p:sldId id="314" r:id="rId31"/>
    <p:sldId id="299" r:id="rId32"/>
    <p:sldId id="272" r:id="rId33"/>
    <p:sldId id="356" r:id="rId34"/>
    <p:sldId id="323" r:id="rId35"/>
    <p:sldId id="324" r:id="rId36"/>
    <p:sldId id="357" r:id="rId37"/>
    <p:sldId id="320" r:id="rId38"/>
    <p:sldId id="340" r:id="rId39"/>
    <p:sldId id="338" r:id="rId40"/>
    <p:sldId id="339" r:id="rId41"/>
    <p:sldId id="36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05" autoAdjust="0"/>
  </p:normalViewPr>
  <p:slideViewPr>
    <p:cSldViewPr>
      <p:cViewPr varScale="1">
        <p:scale>
          <a:sx n="86" d="100"/>
          <a:sy n="86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48ACE-20D7-435D-8394-FC928EE9E4FD}" type="datetimeFigureOut">
              <a:rPr lang="en-US" smtClean="0"/>
              <a:t>11/19/2014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5AC51-A93B-44B7-979A-B8B4911C0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89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 from</a:t>
            </a:r>
            <a:r>
              <a:rPr lang="en-US" baseline="0" dirty="0" smtClean="0"/>
              <a:t> ~ Berger’s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7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Describe to help direct public</a:t>
            </a:r>
            <a:r>
              <a:rPr lang="en-US" baseline="0" dirty="0" smtClean="0"/>
              <a:t> comments</a:t>
            </a:r>
          </a:p>
          <a:p>
            <a:r>
              <a:rPr lang="en-US" dirty="0" smtClean="0"/>
              <a:t>Prompt</a:t>
            </a:r>
            <a:r>
              <a:rPr lang="en-US" baseline="0" dirty="0" smtClean="0"/>
              <a:t> Andy re make motion at end after all testimony has been given to make an informed decision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3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DSEIR</a:t>
            </a:r>
            <a:r>
              <a:rPr lang="en-US" baseline="0" dirty="0" smtClean="0"/>
              <a:t> page 5.2-32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1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DSEIR</a:t>
            </a:r>
            <a:r>
              <a:rPr lang="en-US" baseline="0" dirty="0" smtClean="0"/>
              <a:t> page 5.2-34; </a:t>
            </a:r>
            <a:r>
              <a:rPr lang="en-US" dirty="0" smtClean="0"/>
              <a:t>Note 8050B and Fireside</a:t>
            </a:r>
            <a:r>
              <a:rPr lang="en-US" baseline="0" dirty="0" smtClean="0"/>
              <a:t> shadows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45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DSEIR</a:t>
            </a:r>
            <a:r>
              <a:rPr lang="en-US" baseline="0" dirty="0" smtClean="0"/>
              <a:t> page 5.2-33; No change in Minaret Rd shading at 3pm; this only reflects sunny days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3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MXing</a:t>
            </a:r>
            <a:r>
              <a:rPr lang="en-US" baseline="0" dirty="0" smtClean="0"/>
              <a:t> good comp since most recent NVSP amend (excluding 94 </a:t>
            </a:r>
            <a:r>
              <a:rPr lang="en-US" baseline="0" dirty="0" err="1" smtClean="0"/>
              <a:t>Berner</a:t>
            </a:r>
            <a:r>
              <a:rPr lang="en-US" baseline="0" dirty="0" smtClean="0"/>
              <a:t>) and was approved unanimously Sept ’09; Site 1 located close to project, and Site 1 acreage</a:t>
            </a:r>
          </a:p>
          <a:p>
            <a:r>
              <a:rPr lang="en-US" baseline="0" dirty="0" smtClean="0"/>
              <a:t>Site 1 tallest heights area elevation 8030-8040; Inn 8040-8044, pool terrace 8055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85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</a:t>
            </a:r>
            <a:r>
              <a:rPr lang="en-US" baseline="0" dirty="0" smtClean="0"/>
              <a:t> overhang and 6</a:t>
            </a:r>
            <a:r>
              <a:rPr lang="en-US" baseline="30000" dirty="0" smtClean="0"/>
              <a:t>th</a:t>
            </a:r>
            <a:r>
              <a:rPr lang="en-US" baseline="0" dirty="0" smtClean="0"/>
              <a:t> floor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2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5AC51-A93B-44B7-979A-B8B4911C0D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0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8AA2894-D0E4-4A8F-976F-BDB388783444}" type="datetime1">
              <a:rPr lang="en-US" smtClean="0"/>
              <a:t>11/19/2014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8594-6336-4FAB-9BB4-EF5D7C9A0FCD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7F549-DE16-449D-AC7F-4D333F714F48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B5046-B2AA-4447-BFE6-FEB3B7539676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CD4037AA-F18A-4AFB-8B22-78182ABDCADD}" type="datetime1">
              <a:rPr lang="en-US" smtClean="0"/>
              <a:t>11/19/2014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96BFB-C082-4EC1-905D-584E659A3193}" type="datetime1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E8EF-629D-4329-863C-BFE5EC92CBE9}" type="datetime1">
              <a:rPr lang="en-US" smtClean="0"/>
              <a:t>11/19/2014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7E26-4AF5-4BEE-A4AB-2BB7B9CE84D6}" type="datetime1">
              <a:rPr lang="en-US" smtClean="0"/>
              <a:t>11/19/2014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17A9-A4DB-4E8B-8368-78F3ACE3BF6D}" type="datetime1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8E06-ED71-40A3-8AF4-A3019C6BDE49}" type="datetime1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9F848-CA66-4F1A-BB18-CEB93A9DFA3B}" type="datetime1">
              <a:rPr lang="en-US" smtClean="0"/>
              <a:t>11/19/2014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FC8372F-84F3-473A-ADD4-931EBF77F190}" type="datetime1">
              <a:rPr lang="en-US" smtClean="0"/>
              <a:t>11/19/2014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Slide 2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85E4B2C-99A3-4013-9695-78FEA723B9A9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Inn at the Village</a:t>
            </a:r>
            <a:br>
              <a:rPr lang="en-US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DZA 13-001, VTTM 13-002, UPA 13-003, &amp; DR 13-003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10000"/>
            <a:ext cx="7010400" cy="990600"/>
          </a:xfrm>
        </p:spPr>
        <p:txBody>
          <a:bodyPr/>
          <a:lstStyle/>
          <a:p>
            <a:r>
              <a:rPr lang="en-US" dirty="0" smtClean="0"/>
              <a:t>Town Council</a:t>
            </a:r>
          </a:p>
          <a:p>
            <a:r>
              <a:rPr lang="en-US" dirty="0" smtClean="0"/>
              <a:t>Public Hearing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90800" y="5212080"/>
            <a:ext cx="5562600" cy="5029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None/>
              <a:defRPr kumimoji="0" sz="2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None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None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None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None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November 19, 2014</a:t>
            </a:r>
          </a:p>
        </p:txBody>
      </p:sp>
    </p:spTree>
    <p:extLst>
      <p:ext uri="{BB962C8B-B14F-4D97-AF65-F5344CB8AC3E}">
        <p14:creationId xmlns:p14="http://schemas.microsoft.com/office/powerpoint/2010/main" val="31225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Photosimulation</a:t>
            </a:r>
            <a:r>
              <a:rPr lang="en-US" dirty="0" smtClean="0"/>
              <a:t> from Main St/Minaret 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838788"/>
            <a:ext cx="8229600" cy="55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/>
              <a:t>Discussion Format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246287"/>
            <a:ext cx="838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en-US" u="sng" dirty="0" smtClean="0"/>
              <a:t>Applicant Presentation</a:t>
            </a:r>
          </a:p>
          <a:p>
            <a:pPr marL="342900" lvl="0" indent="-342900">
              <a:buAutoNum type="arabicPeriod"/>
            </a:pPr>
            <a:endParaRPr lang="en-US" u="sng" dirty="0" smtClean="0"/>
          </a:p>
          <a:p>
            <a:pPr marL="342900" lvl="0" indent="-342900">
              <a:buAutoNum type="arabicPeriod"/>
            </a:pPr>
            <a:r>
              <a:rPr lang="en-US" u="sng" dirty="0" smtClean="0"/>
              <a:t>Subsequent EIR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Analysis of potential environmental impacts (</a:t>
            </a:r>
            <a:r>
              <a:rPr lang="en-US" dirty="0" smtClean="0"/>
              <a:t>aesthetics</a:t>
            </a:r>
            <a:r>
              <a:rPr lang="en-US" dirty="0"/>
              <a:t> </a:t>
            </a:r>
            <a:r>
              <a:rPr lang="en-US" dirty="0" smtClean="0"/>
              <a:t>– views, shade/shadow,</a:t>
            </a:r>
            <a:r>
              <a:rPr lang="en-US" dirty="0" smtClean="0"/>
              <a:t> </a:t>
            </a:r>
            <a:r>
              <a:rPr lang="en-US" dirty="0" smtClean="0"/>
              <a:t>traffic, noise, etc.) pursuant to CEQA</a:t>
            </a:r>
          </a:p>
          <a:p>
            <a:pPr lvl="1"/>
            <a:endParaRPr lang="en-US" dirty="0" smtClean="0"/>
          </a:p>
          <a:p>
            <a:pPr marL="342900" lvl="0" indent="-342900">
              <a:buAutoNum type="arabicPeriod"/>
            </a:pPr>
            <a:r>
              <a:rPr lang="en-US" u="sng" dirty="0" smtClean="0"/>
              <a:t>NVSP Amendment (District Zoning Amendment)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Height (80 feet + 4.5 feet for appurtenances)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Minaret Road setback (pedestrian entry overhang and heights above 55ft)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Density (30 rooms over allowable site density)</a:t>
            </a:r>
          </a:p>
          <a:p>
            <a:pPr lvl="1"/>
            <a:endParaRPr lang="en-US" u="sng" dirty="0" smtClean="0"/>
          </a:p>
          <a:p>
            <a:pPr marL="342900" lvl="0" indent="-342900">
              <a:buAutoNum type="arabicPeriod"/>
            </a:pPr>
            <a:r>
              <a:rPr lang="en-US" u="sng" dirty="0" smtClean="0"/>
              <a:t>Tentative Tract Map, Use Permit, and Design Review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Subdivide airspace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Allow hotel </a:t>
            </a:r>
            <a:r>
              <a:rPr lang="en-US" dirty="0" smtClean="0"/>
              <a:t>use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Site </a:t>
            </a:r>
            <a:r>
              <a:rPr lang="en-US" dirty="0" smtClean="0"/>
              <a:t>and building </a:t>
            </a:r>
            <a:r>
              <a:rPr lang="en-US" dirty="0" smtClean="0"/>
              <a:t>design (</a:t>
            </a:r>
            <a:r>
              <a:rPr lang="en-US" dirty="0"/>
              <a:t>parking, deliveries)</a:t>
            </a:r>
          </a:p>
          <a:p>
            <a:pPr lvl="1"/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u="sng" dirty="0" smtClean="0"/>
              <a:t>Council deliberates, makes motion(s), and votes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2713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200400"/>
            <a:ext cx="6858000" cy="1066800"/>
          </a:xfrm>
        </p:spPr>
        <p:txBody>
          <a:bodyPr/>
          <a:lstStyle/>
          <a:p>
            <a:r>
              <a:rPr lang="en-US" dirty="0" smtClean="0"/>
              <a:t>Certification of Subsequent EIR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Environmental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4320" y="1438394"/>
            <a:ext cx="4221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Environmental analysis required by State law, California Environmental Quality Act (CEQA)</a:t>
            </a:r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encouraged by CEQA, analysis tiers off of the 1999 Subsequent Program Environmental Impact Report (SPEIR) for the North Village Specific Plan Amendment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Focus on new potential impacts not considered in the 1999 SPEIR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Incorporate applicable 1999 SPEIR mitigation measures</a:t>
            </a:r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800600" y="1287244"/>
            <a:ext cx="4229567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Modified Initial Study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30-day public review </a:t>
            </a:r>
            <a:r>
              <a:rPr lang="en-US" dirty="0" smtClean="0"/>
              <a:t>3/26/14 </a:t>
            </a:r>
            <a:r>
              <a:rPr lang="en-US" dirty="0"/>
              <a:t>– 4/24/14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Public Scoping Meeting 4/9/14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Draft Subsequent Environmental Impact </a:t>
            </a:r>
            <a:r>
              <a:rPr lang="en-US" b="1" dirty="0" smtClean="0"/>
              <a:t>Report (SEIR)</a:t>
            </a:r>
            <a:endParaRPr lang="en-US" b="1" dirty="0"/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45-day public review 7/8/14 – 8/22/14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Public Comment Workshop 8/13/14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Final Subsequent Environmental Impact </a:t>
            </a:r>
            <a:r>
              <a:rPr lang="en-US" b="1" dirty="0" smtClean="0"/>
              <a:t>Report (SEIR)</a:t>
            </a:r>
            <a:endParaRPr lang="en-US" b="1" dirty="0"/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Available to the public 9/23/14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792162"/>
          </a:xfrm>
        </p:spPr>
        <p:txBody>
          <a:bodyPr/>
          <a:lstStyle/>
          <a:p>
            <a:r>
              <a:rPr lang="en-US" dirty="0" smtClean="0"/>
              <a:t>Draft SEIR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52400" y="1327031"/>
            <a:ext cx="4724400" cy="442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 smtClean="0"/>
              <a:t>Topics evaluated: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Land </a:t>
            </a:r>
            <a:r>
              <a:rPr lang="en-US" sz="2000" dirty="0"/>
              <a:t>Use and Relevant </a:t>
            </a:r>
            <a:r>
              <a:rPr lang="en-US" sz="2000" dirty="0" smtClean="0"/>
              <a:t>Planning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Aesthetics/Light </a:t>
            </a:r>
            <a:r>
              <a:rPr lang="en-US" sz="2000" dirty="0"/>
              <a:t>and </a:t>
            </a:r>
            <a:r>
              <a:rPr lang="en-US" sz="2000" dirty="0" smtClean="0"/>
              <a:t>Glare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Traffic/Circulation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Noise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Air Quality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Greenhouse </a:t>
            </a:r>
            <a:r>
              <a:rPr lang="en-US" sz="2000" dirty="0"/>
              <a:t>Gas </a:t>
            </a:r>
            <a:r>
              <a:rPr lang="en-US" sz="2000" dirty="0" smtClean="0"/>
              <a:t>Emissions</a:t>
            </a:r>
          </a:p>
          <a:p>
            <a:pPr marL="1200150" lvl="2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Utilities </a:t>
            </a:r>
            <a:r>
              <a:rPr lang="en-US" sz="2000" dirty="0"/>
              <a:t>and Service </a:t>
            </a:r>
            <a:r>
              <a:rPr lang="en-US" sz="2000" dirty="0" smtClean="0"/>
              <a:t>Systems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No significant and unavoidable impacts with the incorporation of regulations and mitigation measures</a:t>
            </a:r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419600" y="1295400"/>
            <a:ext cx="45720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 smtClean="0"/>
              <a:t>Alternatives</a:t>
            </a:r>
            <a:endParaRPr lang="en-US" sz="2000" dirty="0"/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No project/no development - no new development</a:t>
            </a: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No project/reasonably foreseeable development - 8050C as approved</a:t>
            </a:r>
          </a:p>
          <a:p>
            <a:pPr marL="125730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000" dirty="0"/>
              <a:t>Reduced height alternative – 58 foot tall condo-hotel with 56 rooms; amenities and streetscape enhancements reduced or eliminated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Alternatives would not attain most of the Town’s goals and objectives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7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r>
              <a:rPr lang="en-US" sz="2600" dirty="0" smtClean="0"/>
              <a:t>Key View 1 – Proposed Condition, DSEIR Exhibit 5.2-6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15</a:t>
            </a:fld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50692"/>
            <a:ext cx="8229600" cy="603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7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/>
              <a:t>Key View 2 – Proposed Condition, DSEIR Exhibit 5.2-7</a:t>
            </a:r>
            <a:endParaRPr lang="en-U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0389"/>
            <a:ext cx="8382000" cy="611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05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View Analysis – Village Plaza, Sheet HA 1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17</a:t>
            </a:fld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5791200" cy="395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3139926" cy="244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9144000" cy="160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11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Views not Protected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447800"/>
            <a:ext cx="75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General Plan and Municipal Code protect </a:t>
            </a:r>
            <a:r>
              <a:rPr lang="en-US" sz="2200" u="sng" dirty="0" smtClean="0"/>
              <a:t>public</a:t>
            </a:r>
            <a:r>
              <a:rPr lang="en-US" sz="2200" dirty="0" smtClean="0"/>
              <a:t> views, not private views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Public views are those from publicly-accessible vantage points (e.g., streets, sidewalks, public spaces)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Subsequent EIR analyzes public views only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No findings related to private views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Shade/Shadow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447800"/>
            <a:ext cx="8153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Increased shading of portions of Minaret Rd and properties on the east side of Minaret Rd for a few additional hours during winter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Determined to be a less than significant impact because: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Caltrans conducts snow removal and cindering operations; portions of Minaret Rd already shaded; no new unmanageable conditions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Snow melt systems in existing and future sidewalks; BAD maintains and hauls snow off-site as needed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Existing buildings and trees cast shadows on Minaret Rd and properties on the east side of Minaret Rd in winter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Uses on the east side of Minaret Rd are not considered “shadow-sensitive”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200400"/>
            <a:ext cx="6858000" cy="10668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" y="274638"/>
            <a:ext cx="9050244" cy="868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Proposed Summer Shadow Patterns </a:t>
            </a:r>
            <a:br>
              <a:rPr lang="en-US" sz="3200" dirty="0" smtClean="0"/>
            </a:br>
            <a:r>
              <a:rPr lang="en-US" sz="3200" dirty="0" smtClean="0"/>
              <a:t>DSEIR Exhibit 5.2-9c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20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9050244" cy="506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09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9144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Proposed Vernal/Autumnal Shadow Patterns </a:t>
            </a:r>
            <a:br>
              <a:rPr lang="en-US" sz="3200" dirty="0" smtClean="0"/>
            </a:br>
            <a:r>
              <a:rPr lang="en-US" sz="3200" dirty="0" smtClean="0"/>
              <a:t>DSEIR Exhibit 5.2-9c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21</a:t>
            </a:fld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090786" cy="506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9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Proposed Winter Shadow Patterns </a:t>
            </a:r>
            <a:br>
              <a:rPr lang="en-US" sz="3200" dirty="0" smtClean="0"/>
            </a:br>
            <a:r>
              <a:rPr lang="en-US" sz="3200" dirty="0" smtClean="0"/>
              <a:t>DSEIR Exhibit 5.2-9b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22</a:t>
            </a:fld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096376" cy="50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5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SEIR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399" y="1295400"/>
            <a:ext cx="6718699" cy="195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</a:t>
            </a:r>
            <a:r>
              <a:rPr lang="en-US" sz="2200" dirty="0" smtClean="0"/>
              <a:t>esponses to comments on the Draft SEIR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Errata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Conclusion of Draft SEIR unchanged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Mitigation Monitoring and Reporting Program (MMRP)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" y="3124200"/>
            <a:ext cx="893667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95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CEQA Findings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219199"/>
            <a:ext cx="883920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 hangingPunct="0">
              <a:spcBef>
                <a:spcPts val="1800"/>
              </a:spcBef>
              <a:buFont typeface="+mj-lt"/>
              <a:buAutoNum type="arabicPeriod"/>
            </a:pPr>
            <a:r>
              <a:rPr lang="en-US" dirty="0" smtClean="0"/>
              <a:t>SEIR completed </a:t>
            </a:r>
            <a:r>
              <a:rPr lang="en-US" dirty="0"/>
              <a:t>in compliance with CEQA </a:t>
            </a:r>
            <a:endParaRPr lang="en-US" dirty="0" smtClean="0"/>
          </a:p>
          <a:p>
            <a:pPr marL="914400" lvl="1" indent="-45720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All CEQA requirements, including public review periods and content of EIR, have been adhered to</a:t>
            </a:r>
          </a:p>
          <a:p>
            <a:pPr marL="457200" lvl="0" indent="-457200" fontAlgn="base" hangingPunct="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SEIR presented </a:t>
            </a:r>
            <a:r>
              <a:rPr lang="en-US" dirty="0"/>
              <a:t>to </a:t>
            </a:r>
            <a:r>
              <a:rPr lang="en-US" dirty="0" smtClean="0"/>
              <a:t>and considered by the Town’s decision-making body</a:t>
            </a:r>
          </a:p>
          <a:p>
            <a:pPr marL="914400" lvl="1" indent="-45720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SEIR presented and considered tonight</a:t>
            </a:r>
            <a:endParaRPr lang="en-US" i="1" dirty="0"/>
          </a:p>
          <a:p>
            <a:pPr marL="457200" lvl="0" indent="-457200" fontAlgn="base" hangingPunct="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SEIR reflects </a:t>
            </a:r>
            <a:r>
              <a:rPr lang="en-US" dirty="0"/>
              <a:t>the Town’s independent judgment and </a:t>
            </a:r>
            <a:r>
              <a:rPr lang="en-US" dirty="0" smtClean="0"/>
              <a:t>analysis</a:t>
            </a:r>
          </a:p>
          <a:p>
            <a:pPr marL="914400" lvl="1" indent="-45720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Town reviewed and approved all documents prepared by EIR Consultant</a:t>
            </a:r>
            <a:endParaRPr lang="en-US" i="1" dirty="0"/>
          </a:p>
          <a:p>
            <a:pPr marL="457200" lvl="0" indent="-457200" fontAlgn="base" hangingPunct="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Mitigation measures incorporated to lessen </a:t>
            </a:r>
            <a:r>
              <a:rPr lang="en-US" dirty="0"/>
              <a:t>all potential environmental impacts to less than </a:t>
            </a:r>
            <a:r>
              <a:rPr lang="en-US" dirty="0" smtClean="0"/>
              <a:t>significant </a:t>
            </a:r>
          </a:p>
          <a:p>
            <a:pPr marL="914400" lvl="1" indent="-45720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Previously adopted and new mitigation measures incorporated; no significant impacts</a:t>
            </a:r>
          </a:p>
          <a:p>
            <a:pPr marL="457200" lvl="0" indent="-457200" fontAlgn="base" hangingPunct="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Mitigation measures identified </a:t>
            </a:r>
            <a:r>
              <a:rPr lang="en-US" dirty="0"/>
              <a:t>in the Mitigation Monitoring and Reporting Program </a:t>
            </a:r>
            <a:endParaRPr lang="en-US" dirty="0" smtClean="0"/>
          </a:p>
          <a:p>
            <a:pPr marL="914400" lvl="1" indent="-45720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Final SEIR, Section 4.0</a:t>
            </a:r>
          </a:p>
          <a:p>
            <a:pPr marL="457200" lvl="0" indent="-457200" fontAlgn="base" hangingPunct="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The record </a:t>
            </a:r>
            <a:r>
              <a:rPr lang="en-US" dirty="0"/>
              <a:t>of proceedings </a:t>
            </a:r>
            <a:r>
              <a:rPr lang="en-US" dirty="0" smtClean="0"/>
              <a:t>is with the </a:t>
            </a:r>
            <a:r>
              <a:rPr lang="en-US" dirty="0"/>
              <a:t>Town Clerk at the Town </a:t>
            </a:r>
            <a:r>
              <a:rPr lang="en-US" dirty="0" smtClean="0"/>
              <a:t>Offices</a:t>
            </a:r>
          </a:p>
          <a:p>
            <a:pPr marL="914400" lvl="1" indent="-457200" fontAlgn="base" hangingPunct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Clerk has record of proceedings</a:t>
            </a:r>
          </a:p>
        </p:txBody>
      </p:sp>
    </p:spTree>
    <p:extLst>
      <p:ext uri="{BB962C8B-B14F-4D97-AF65-F5344CB8AC3E}">
        <p14:creationId xmlns:p14="http://schemas.microsoft.com/office/powerpoint/2010/main" val="30308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200400"/>
            <a:ext cx="6858000" cy="1066800"/>
          </a:xfrm>
        </p:spPr>
        <p:txBody>
          <a:bodyPr/>
          <a:lstStyle/>
          <a:p>
            <a:r>
              <a:rPr lang="en-US" dirty="0" smtClean="0"/>
              <a:t>NVSP Amendment (DZA 13-001)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Proposed NVSP Amendment (DZA 13-001)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246287"/>
            <a:ext cx="838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rabicPeriod"/>
            </a:pPr>
            <a:r>
              <a:rPr lang="en-US" u="sng" dirty="0" smtClean="0"/>
              <a:t>Height</a:t>
            </a:r>
            <a:r>
              <a:rPr lang="en-US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Maximum projected height allowed – 50 feet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Maximum height allowed with substantial housing – 62 feet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Roof appurtenances allowed – 3 feet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Height requested – 80 feet + 4.5 feet for roof appurtenances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Exceeds approved 8050C height by 18 feet</a:t>
            </a:r>
          </a:p>
          <a:p>
            <a:pPr lvl="1"/>
            <a:endParaRPr lang="en-US" dirty="0" smtClean="0"/>
          </a:p>
          <a:p>
            <a:pPr marL="342900" lvl="0" indent="-342900">
              <a:buAutoNum type="arabicPeriod"/>
            </a:pPr>
            <a:r>
              <a:rPr lang="en-US" u="sng" dirty="0"/>
              <a:t>Minaret Road Setback</a:t>
            </a:r>
            <a:r>
              <a:rPr lang="en-US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Pedestrian porte-cochere roof overhang to encroach 5 feet into the 6-foot setback (only encroachment at pedestrian level is this overhang)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Building heights 55 feet and above to encroach 10 feet into the 40-foot </a:t>
            </a:r>
            <a:r>
              <a:rPr lang="en-US" dirty="0" smtClean="0"/>
              <a:t>setback</a:t>
            </a:r>
          </a:p>
          <a:p>
            <a:pPr lvl="1"/>
            <a:endParaRPr lang="en-US" dirty="0"/>
          </a:p>
          <a:p>
            <a:pPr marL="342900" lvl="0" indent="-342900">
              <a:buAutoNum type="arabicPeriod"/>
            </a:pPr>
            <a:r>
              <a:rPr lang="en-US" u="sng" dirty="0" smtClean="0"/>
              <a:t>Density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Density allowed – 55 rooms/acre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Density requested – 72 rooms/acre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30-room density transfer from Mammoth Crossing Site 1 (Mammoth Brewing Company) or Site 3 (</a:t>
            </a:r>
            <a:r>
              <a:rPr lang="en-US" dirty="0" err="1" smtClean="0"/>
              <a:t>Ullr</a:t>
            </a:r>
            <a:r>
              <a:rPr lang="en-US" dirty="0" smtClean="0"/>
              <a:t> Lodge)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Do not count commercial space towards density (450s.f. commercial = 1 room)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29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Mass &amp; Height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314539"/>
            <a:ext cx="77724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Building mass shifted from the rear of the site to the upper portion of the </a:t>
            </a:r>
            <a:r>
              <a:rPr lang="en-US" sz="2200" dirty="0" smtClean="0"/>
              <a:t>building (“</a:t>
            </a:r>
            <a:r>
              <a:rPr lang="en-US" sz="2200" dirty="0"/>
              <a:t>taller and leaner” building)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Accommodate outdoor pool and jacuzzi terrace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More natural light access to rooms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Additional separation from the Fireside Condominiums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Accommodate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floor commercial uses/amenities</a:t>
            </a:r>
          </a:p>
          <a:p>
            <a:pPr lvl="0"/>
            <a:endParaRPr lang="en-US" sz="22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Accommodate an efficient double-loaded corridor floor plan </a:t>
            </a:r>
          </a:p>
          <a:p>
            <a:pPr lvl="1"/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Critical </a:t>
            </a:r>
            <a:r>
              <a:rPr lang="en-US" sz="2200" dirty="0"/>
              <a:t>mass of hotel rooms and amenities </a:t>
            </a:r>
            <a:r>
              <a:rPr lang="en-US" sz="2200" dirty="0" smtClean="0"/>
              <a:t>accommodated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Massing Strategy, Sheet 18-3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29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344"/>
            <a:ext cx="9144000" cy="367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90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94456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Public Hearing Purpose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1447800"/>
            <a:ext cx="82295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Council to consider the Planning &amp; Economic Development Commission’s recommendation to: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 smtClean="0"/>
              <a:t>Certify </a:t>
            </a:r>
            <a:r>
              <a:rPr lang="en-US" sz="2600" dirty="0"/>
              <a:t>the Subsequent Environmental Impact </a:t>
            </a:r>
            <a:r>
              <a:rPr lang="en-US" sz="2600" dirty="0" smtClean="0"/>
              <a:t>Report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 smtClean="0"/>
              <a:t>Approve the Inn at the Village amendment to the North Village Specific Plan (district zoning amendment)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600" dirty="0" smtClean="0"/>
              <a:t>Approve the </a:t>
            </a:r>
            <a:r>
              <a:rPr lang="en-US" sz="2600" dirty="0"/>
              <a:t>Inn at the Village </a:t>
            </a:r>
            <a:r>
              <a:rPr lang="en-US" sz="2600" dirty="0" smtClean="0"/>
              <a:t>tentative tract map, use permit, and design review permit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25486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Height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344811"/>
            <a:ext cx="838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u="sng" dirty="0" smtClean="0"/>
              <a:t>Mammoth Crossing Site 1 height (1.79 acres)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17% of site up to 80 feet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18% of site up to 70 feet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u="sng" dirty="0" smtClean="0"/>
              <a:t>8050/Inn site height (1.83 acres)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1% of site between 80-84.5 feet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10</a:t>
            </a:r>
            <a:r>
              <a:rPr lang="en-US" sz="2200" dirty="0"/>
              <a:t>% of site between 74-80 feet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12% of site between 65-73 feet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Height would extend above the average tree canopy in the area by 5 to 13 feet; project consistent with all other General Plan Policies 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Flythrough videos (Applicant </a:t>
            </a:r>
            <a:r>
              <a:rPr lang="en-US" sz="2200" dirty="0" smtClean="0"/>
              <a:t>can present</a:t>
            </a:r>
            <a:r>
              <a:rPr lang="en-US" sz="2200" dirty="0" smtClean="0"/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2731" y="2057400"/>
            <a:ext cx="205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35% of site 70 feet+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3810000"/>
            <a:ext cx="205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23% of site 65 feet+</a:t>
            </a:r>
          </a:p>
        </p:txBody>
      </p:sp>
    </p:spTree>
    <p:extLst>
      <p:ext uri="{BB962C8B-B14F-4D97-AF65-F5344CB8AC3E}">
        <p14:creationId xmlns:p14="http://schemas.microsoft.com/office/powerpoint/2010/main" val="35374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Minaret Road Setback Analysis, Sheet 18-4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31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2734"/>
            <a:ext cx="9147092" cy="470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 Analysis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80772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Proposed density of 72 rooms/acre and not counting commercial </a:t>
            </a:r>
            <a:r>
              <a:rPr lang="en-US" sz="2200" dirty="0" err="1" smtClean="0"/>
              <a:t>s.f.</a:t>
            </a:r>
            <a:r>
              <a:rPr lang="en-US" sz="2200" dirty="0" smtClean="0"/>
              <a:t> towards density is consistent with the North Village District Planning Study</a:t>
            </a:r>
          </a:p>
          <a:p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Transfer </a:t>
            </a:r>
            <a:r>
              <a:rPr lang="en-US" sz="2200" dirty="0"/>
              <a:t>of 30 rooms from </a:t>
            </a:r>
            <a:r>
              <a:rPr lang="en-US" sz="2200" dirty="0" smtClean="0"/>
              <a:t>Mammoth </a:t>
            </a:r>
            <a:r>
              <a:rPr lang="en-US" sz="2200" dirty="0"/>
              <a:t>Crossing </a:t>
            </a:r>
            <a:endParaRPr lang="en-US" sz="2200" dirty="0" smtClean="0"/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Transfer </a:t>
            </a:r>
            <a:r>
              <a:rPr lang="en-US" sz="2200" dirty="0"/>
              <a:t>would not result in an increase in </a:t>
            </a:r>
            <a:r>
              <a:rPr lang="en-US" sz="2200" dirty="0" smtClean="0"/>
              <a:t>overall density under General Plan or NVSP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Transfer would move rooms closer to the Village plaza, gondola, and transit hub</a:t>
            </a:r>
          </a:p>
          <a:p>
            <a:pPr lvl="1"/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Proposed density would not result in significant impacts, including  traffic, water supply, or other public utilities or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District Zoning Amendment Findings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1150233"/>
            <a:ext cx="876300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800"/>
              </a:spcBef>
              <a:buFont typeface="+mj-lt"/>
              <a:buAutoNum type="arabicPeriod"/>
            </a:pPr>
            <a:r>
              <a:rPr lang="en-US" dirty="0" smtClean="0"/>
              <a:t>Consistent with the General Plan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Implements NV District Character, discourages monotony, no increased public view impacts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Internally </a:t>
            </a:r>
            <a:r>
              <a:rPr lang="en-US" dirty="0"/>
              <a:t>consistent with </a:t>
            </a:r>
            <a:r>
              <a:rPr lang="en-US" dirty="0" smtClean="0"/>
              <a:t>the NVSP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Implements NVSP objectives, vertical expression, varied skyline</a:t>
            </a:r>
            <a:endParaRPr lang="en-US" i="1" dirty="0"/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Will not be detrimental </a:t>
            </a:r>
            <a:r>
              <a:rPr lang="en-US" dirty="0"/>
              <a:t>to the public interest, health, safety, convenience, or welfare of the town  </a:t>
            </a:r>
            <a:endParaRPr lang="en-US" dirty="0" smtClean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SEIR found no significant impacts (air quality, hazards, traffic, noise, public services, etc.)</a:t>
            </a:r>
            <a:endParaRPr lang="en-US" i="1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In compliance </a:t>
            </a:r>
            <a:r>
              <a:rPr lang="en-US" dirty="0"/>
              <a:t>with </a:t>
            </a:r>
            <a:r>
              <a:rPr lang="en-US" dirty="0" smtClean="0"/>
              <a:t>CEQA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See SEIR findings</a:t>
            </a:r>
            <a:r>
              <a:rPr lang="en-US" dirty="0" smtClean="0"/>
              <a:t> </a:t>
            </a:r>
            <a:r>
              <a:rPr lang="en-US" dirty="0"/>
              <a:t> 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S</a:t>
            </a:r>
            <a:r>
              <a:rPr lang="en-US" dirty="0" smtClean="0"/>
              <a:t>ite </a:t>
            </a:r>
            <a:r>
              <a:rPr lang="en-US" dirty="0"/>
              <a:t>is physically suitable </a:t>
            </a:r>
            <a:r>
              <a:rPr lang="en-US" dirty="0" smtClean="0"/>
              <a:t>(design</a:t>
            </a:r>
            <a:r>
              <a:rPr lang="en-US" dirty="0"/>
              <a:t>, location, shape, size, operating characteristics, and </a:t>
            </a:r>
            <a:r>
              <a:rPr lang="en-US" dirty="0" smtClean="0"/>
              <a:t>provision </a:t>
            </a:r>
            <a:r>
              <a:rPr lang="en-US" dirty="0"/>
              <a:t>of </a:t>
            </a:r>
            <a:r>
              <a:rPr lang="en-US" dirty="0" smtClean="0"/>
              <a:t>public/emergency </a:t>
            </a:r>
            <a:r>
              <a:rPr lang="en-US" dirty="0"/>
              <a:t>vehicle access and public services and </a:t>
            </a:r>
            <a:r>
              <a:rPr lang="en-US" dirty="0" smtClean="0"/>
              <a:t>utilities) </a:t>
            </a:r>
            <a:r>
              <a:rPr lang="en-US" dirty="0"/>
              <a:t>for </a:t>
            </a:r>
            <a:r>
              <a:rPr lang="en-US" dirty="0" smtClean="0"/>
              <a:t>project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Disturbed site, adjacent to Village, widened shoulder, adequate parking/services/utilities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Consistent with any applicable airport land use plan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Airport ~8mi from project site, no impacts to airport</a:t>
            </a:r>
          </a:p>
        </p:txBody>
      </p:sp>
    </p:spTree>
    <p:extLst>
      <p:ext uri="{BB962C8B-B14F-4D97-AF65-F5344CB8AC3E}">
        <p14:creationId xmlns:p14="http://schemas.microsoft.com/office/powerpoint/2010/main" val="72383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24200"/>
            <a:ext cx="6858000" cy="1066800"/>
          </a:xfrm>
        </p:spPr>
        <p:txBody>
          <a:bodyPr/>
          <a:lstStyle/>
          <a:p>
            <a:r>
              <a:rPr lang="en-US" dirty="0" smtClean="0"/>
              <a:t>Tentative Tract Map, Use Permit, &amp; Design 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315283"/>
            <a:ext cx="8305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No change to vehicle </a:t>
            </a:r>
            <a:r>
              <a:rPr lang="en-US" sz="2000" dirty="0" smtClean="0"/>
              <a:t>access proposed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Only 50 Fireside parking </a:t>
            </a:r>
            <a:r>
              <a:rPr lang="en-US" sz="2000" dirty="0"/>
              <a:t>spaces </a:t>
            </a:r>
            <a:r>
              <a:rPr lang="en-US" sz="2000" dirty="0" smtClean="0"/>
              <a:t>exit </a:t>
            </a:r>
            <a:r>
              <a:rPr lang="en-US" sz="2000" dirty="0"/>
              <a:t>onto Minaret </a:t>
            </a:r>
            <a:r>
              <a:rPr lang="en-US" sz="2000" dirty="0" smtClean="0"/>
              <a:t>Road</a:t>
            </a:r>
            <a:endParaRPr lang="en-US" sz="2000" dirty="0"/>
          </a:p>
          <a:p>
            <a:endParaRPr lang="en-US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Valet </a:t>
            </a:r>
            <a:r>
              <a:rPr lang="en-US" sz="2000" dirty="0"/>
              <a:t>parking </a:t>
            </a:r>
            <a:r>
              <a:rPr lang="en-US" sz="2000" dirty="0" smtClean="0"/>
              <a:t>proposed 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Valet </a:t>
            </a:r>
            <a:r>
              <a:rPr lang="en-US" sz="2000" dirty="0"/>
              <a:t>parking would not interfere with </a:t>
            </a:r>
            <a:r>
              <a:rPr lang="en-US" sz="2000" dirty="0" smtClean="0"/>
              <a:t>50 Fireside parking spaces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project </a:t>
            </a:r>
            <a:r>
              <a:rPr lang="en-US" sz="2000" dirty="0" smtClean="0"/>
              <a:t>exceeds parking requirements by 6 spaces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MMSA parking agreement allows up to 50 MMSA cars to park on property owned by the 8050 property owner (e.g., 8050 or Mammoth Crossing sites); therefore, these 50 spaces not counted toward Inn/8050 parking obligations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275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1143000"/>
            <a:ext cx="830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Delivery </a:t>
            </a:r>
            <a:r>
              <a:rPr lang="en-US" sz="2000" dirty="0"/>
              <a:t>trucks and vehicles </a:t>
            </a:r>
            <a:r>
              <a:rPr lang="en-US" sz="2000" dirty="0" smtClean="0"/>
              <a:t>access off </a:t>
            </a:r>
            <a:r>
              <a:rPr lang="en-US" sz="2000" dirty="0"/>
              <a:t>of Canyon </a:t>
            </a:r>
            <a:r>
              <a:rPr lang="en-US" sz="2000" dirty="0" smtClean="0"/>
              <a:t>Blvd in </a:t>
            </a:r>
            <a:r>
              <a:rPr lang="en-US" sz="2000" dirty="0"/>
              <a:t>the driveway area </a:t>
            </a:r>
            <a:r>
              <a:rPr lang="en-US" sz="2000" dirty="0" smtClean="0"/>
              <a:t>(3 driveway options - Final SEIR Attachment A, page 2-29)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Condition 29 requires a delivery operational plan that mandates that deliveries occur off of Canyon Blvd in porte cochere or driveway and staff to manage traffic during deliveries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12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Design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1263908"/>
            <a:ext cx="8382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Project design reflects Advisory Design Panel (ADP) and Commission Design Committee review</a:t>
            </a:r>
          </a:p>
          <a:p>
            <a:endParaRPr lang="en-US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Commission recommended design conditions of approval: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40 – refinement of southeast building corner design </a:t>
            </a:r>
            <a:r>
              <a:rPr lang="en-US" sz="2200" dirty="0"/>
              <a:t>detail </a:t>
            </a:r>
            <a:endParaRPr lang="en-US" sz="2200" dirty="0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/>
              <a:t>41 – final building colors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8884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914400"/>
          </a:xfrm>
        </p:spPr>
        <p:txBody>
          <a:bodyPr/>
          <a:lstStyle/>
          <a:p>
            <a:r>
              <a:rPr lang="en-US" dirty="0" smtClean="0"/>
              <a:t>Subdivision Map Act Findings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7084" y="762000"/>
            <a:ext cx="8763000" cy="61555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The map is consistent </a:t>
            </a:r>
            <a:r>
              <a:rPr lang="en-US" sz="1700" dirty="0"/>
              <a:t>with </a:t>
            </a:r>
            <a:r>
              <a:rPr lang="en-US" sz="1700" dirty="0" smtClean="0"/>
              <a:t>General Plan and NVSP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i="1" dirty="0" smtClean="0"/>
              <a:t>Implements NV District Character, implements NVSP objectives</a:t>
            </a:r>
            <a:endParaRPr lang="en-US" sz="1700" i="1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Design </a:t>
            </a:r>
            <a:r>
              <a:rPr lang="en-US" sz="1700" dirty="0"/>
              <a:t>and improvements </a:t>
            </a:r>
            <a:r>
              <a:rPr lang="en-US" sz="1700" dirty="0" smtClean="0"/>
              <a:t>are consistent </a:t>
            </a:r>
            <a:r>
              <a:rPr lang="en-US" sz="1700" dirty="0"/>
              <a:t>with </a:t>
            </a:r>
            <a:r>
              <a:rPr lang="en-US" sz="1700" dirty="0" smtClean="0"/>
              <a:t>General Plan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i="1" dirty="0" smtClean="0"/>
              <a:t>NVSP design and development standards implement General Plan; project conforms to these standards with DZA approval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The site </a:t>
            </a:r>
            <a:r>
              <a:rPr lang="en-US" sz="1700" dirty="0"/>
              <a:t>is physically suitable for the type of development </a:t>
            </a:r>
            <a:endParaRPr lang="en-US" sz="1700" dirty="0" smtClean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i="1" dirty="0" smtClean="0"/>
              <a:t>Already developed site, planned for lodging use, adequate delivery/valet/snow management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The site </a:t>
            </a:r>
            <a:r>
              <a:rPr lang="en-US" sz="1700" dirty="0"/>
              <a:t>is physically suitable for the proposed density of development </a:t>
            </a:r>
            <a:endParaRPr lang="en-US" sz="1700" dirty="0" smtClean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i="1" dirty="0" smtClean="0"/>
              <a:t>Overall NVSP density not exceeded, adequate public services/utilities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The </a:t>
            </a:r>
            <a:r>
              <a:rPr lang="en-US" sz="1700" dirty="0"/>
              <a:t>design of the subdivision and the proposed improvements are not likely to cause substantial environmental damage nor substantially injure fish or wildlife or their habitat </a:t>
            </a:r>
            <a:endParaRPr lang="en-US" sz="1700" dirty="0" smtClean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i="1" dirty="0" smtClean="0"/>
              <a:t>Dept. Fish &amp; Wildlife determined no effect on fish, wildlife, or their habitat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The </a:t>
            </a:r>
            <a:r>
              <a:rPr lang="en-US" sz="1700" dirty="0"/>
              <a:t>design </a:t>
            </a:r>
            <a:r>
              <a:rPr lang="en-US" sz="1700" dirty="0" smtClean="0"/>
              <a:t>and improvements are not </a:t>
            </a:r>
            <a:r>
              <a:rPr lang="en-US" sz="1700" dirty="0"/>
              <a:t>likely to cause serious public health problems </a:t>
            </a:r>
            <a:endParaRPr lang="en-US" sz="1700" dirty="0" smtClean="0"/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700" i="1" dirty="0"/>
              <a:t>SEIR found no significant impacts (air quality, hazards, traffic, noise, public services, etc</a:t>
            </a:r>
            <a:r>
              <a:rPr lang="en-US" sz="1700" i="1" dirty="0" smtClean="0"/>
              <a:t>.)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sz="1700" dirty="0" smtClean="0"/>
              <a:t>The project will </a:t>
            </a:r>
            <a:r>
              <a:rPr lang="en-US" sz="1700" dirty="0"/>
              <a:t>not conflict with </a:t>
            </a:r>
            <a:r>
              <a:rPr lang="en-US" sz="1700" dirty="0" smtClean="0"/>
              <a:t>public easements for </a:t>
            </a:r>
            <a:r>
              <a:rPr lang="en-US" sz="1700" dirty="0"/>
              <a:t>access through or use </a:t>
            </a:r>
            <a:r>
              <a:rPr lang="en-US" sz="1700" dirty="0" smtClean="0"/>
              <a:t>of project site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i="1" dirty="0" smtClean="0"/>
              <a:t>All easements on TTM or required by conditions, all utility easements in place or can be extended</a:t>
            </a:r>
          </a:p>
        </p:txBody>
      </p:sp>
    </p:spTree>
    <p:extLst>
      <p:ext uri="{BB962C8B-B14F-4D97-AF65-F5344CB8AC3E}">
        <p14:creationId xmlns:p14="http://schemas.microsoft.com/office/powerpoint/2010/main" val="36521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Permit Findings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39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1219200"/>
            <a:ext cx="83377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1800"/>
              </a:spcBef>
              <a:buFont typeface="+mj-lt"/>
              <a:buAutoNum type="arabicPeriod"/>
            </a:pPr>
            <a:r>
              <a:rPr lang="en-US" sz="2000" dirty="0"/>
              <a:t>U</a:t>
            </a:r>
            <a:r>
              <a:rPr lang="en-US" sz="2000" dirty="0" smtClean="0"/>
              <a:t>se </a:t>
            </a:r>
            <a:r>
              <a:rPr lang="en-US" sz="2000" dirty="0"/>
              <a:t>is consistent with </a:t>
            </a:r>
            <a:r>
              <a:rPr lang="en-US" sz="2000" dirty="0" smtClean="0"/>
              <a:t>the </a:t>
            </a:r>
            <a:r>
              <a:rPr lang="en-US" sz="2000" dirty="0"/>
              <a:t>General Plan </a:t>
            </a:r>
            <a:endParaRPr lang="en-US" sz="2000" dirty="0" smtClean="0"/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/>
              <a:t>A hotel use is consistent with NV District Character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/>
              <a:t>Use is consistent with the Zoning Code 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/>
              <a:t>The hotel use is allowed by NVSP, which supersedes Zoning Code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/>
              <a:t>Use is consistent with the NVSP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/>
              <a:t>Hotels are allowed in the Resort General designation of the NVSP</a:t>
            </a:r>
            <a:endParaRPr lang="en-US" sz="2000" i="1" dirty="0"/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/>
              <a:t>Use will </a:t>
            </a:r>
            <a:r>
              <a:rPr lang="en-US" sz="2000" dirty="0"/>
              <a:t>not be detrimental to the public health and safety nor materially injurious to properties or improvements in the vicinity </a:t>
            </a:r>
            <a:endParaRPr lang="en-US" sz="2000" dirty="0" smtClean="0"/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/>
              <a:t>SEIR found no significant impacts (air quality, hazards, traffic, noise, public services, etc</a:t>
            </a:r>
            <a:r>
              <a:rPr lang="en-US" sz="2000" i="1" dirty="0" smtClean="0"/>
              <a:t>.), conditions re deliveries, valet, signage, etc.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/>
              <a:t>Other findings deemed </a:t>
            </a:r>
            <a:r>
              <a:rPr lang="en-US" sz="2000" dirty="0"/>
              <a:t>necessary </a:t>
            </a:r>
            <a:r>
              <a:rPr lang="en-US" sz="2000" dirty="0" smtClean="0"/>
              <a:t>to </a:t>
            </a:r>
            <a:r>
              <a:rPr lang="en-US" sz="2000" dirty="0"/>
              <a:t>support approval </a:t>
            </a:r>
            <a:r>
              <a:rPr lang="en-US" sz="2000" dirty="0" smtClean="0"/>
              <a:t>of </a:t>
            </a:r>
            <a:r>
              <a:rPr lang="en-US" sz="2000" dirty="0"/>
              <a:t>the proposed </a:t>
            </a:r>
            <a:r>
              <a:rPr lang="en-US" sz="2000" dirty="0" smtClean="0"/>
              <a:t>use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smtClean="0"/>
              <a:t>Housing will comply with future housing ordinance; project does not indiscriminately destroy trees</a:t>
            </a:r>
          </a:p>
          <a:p>
            <a:pPr lvl="0">
              <a:spcBef>
                <a:spcPts val="18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57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" y="46038"/>
            <a:ext cx="87630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Project Site Maps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5638"/>
            <a:ext cx="4439444" cy="5745162"/>
          </a:xfrm>
          <a:prstGeom prst="rect">
            <a:avLst/>
          </a:prstGeom>
        </p:spPr>
      </p:pic>
      <p:pic>
        <p:nvPicPr>
          <p:cNvPr id="1027" name="Picture 3" descr="X:\PUBLIC WORKS AND PLANNING\Apps 2013\DZAs 2013\DZA 13-001, TTM 13-002, UPA 13-003 (Inn at the Village)\PEDC hearing 10-8-14\Inn at the Village map_aeri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572000" cy="59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99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Review Findings (1 of 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40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248" y="779413"/>
            <a:ext cx="8915400" cy="580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 smtClean="0"/>
              <a:t>Consistent </a:t>
            </a:r>
            <a:r>
              <a:rPr lang="en-US" dirty="0"/>
              <a:t>with the </a:t>
            </a:r>
            <a:r>
              <a:rPr lang="en-US" dirty="0" smtClean="0"/>
              <a:t>Zoning Code and </a:t>
            </a:r>
            <a:r>
              <a:rPr lang="en-US" dirty="0"/>
              <a:t>NVSP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Consistent with NVSP design and development standards, </a:t>
            </a:r>
            <a:r>
              <a:rPr lang="en-US" i="1" dirty="0"/>
              <a:t>which </a:t>
            </a:r>
            <a:r>
              <a:rPr lang="en-US" i="1" dirty="0" smtClean="0"/>
              <a:t>supersede </a:t>
            </a:r>
            <a:r>
              <a:rPr lang="en-US" i="1" dirty="0"/>
              <a:t>Zoning </a:t>
            </a:r>
            <a:r>
              <a:rPr lang="en-US" i="1" dirty="0" smtClean="0"/>
              <a:t>Code; improved solar access to site, varied roof pitches, durable materials, landscape areas</a:t>
            </a:r>
            <a:endParaRPr lang="en-US" i="1" dirty="0"/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Consistent with General Plan</a:t>
            </a:r>
            <a:endParaRPr lang="en-US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Improved solar access to site, architectural monotony discouraged, preserves all trees &gt;6” </a:t>
            </a:r>
            <a:r>
              <a:rPr lang="en-US" i="1" dirty="0" err="1" smtClean="0"/>
              <a:t>dbh</a:t>
            </a:r>
            <a:r>
              <a:rPr lang="en-US" i="1" dirty="0" smtClean="0"/>
              <a:t>, landscaping, pedestrian amenities, no increased public view impacts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 smtClean="0"/>
              <a:t>Consistent </a:t>
            </a:r>
            <a:r>
              <a:rPr lang="en-US" dirty="0"/>
              <a:t>with </a:t>
            </a:r>
            <a:r>
              <a:rPr lang="en-US" dirty="0" smtClean="0"/>
              <a:t>Design </a:t>
            </a:r>
            <a:r>
              <a:rPr lang="en-US" dirty="0"/>
              <a:t>Guidelines </a:t>
            </a:r>
            <a:endParaRPr lang="en-US" dirty="0" smtClean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Street frontage improvements, building articulation, landscaping, </a:t>
            </a:r>
            <a:r>
              <a:rPr lang="en-US" i="1" dirty="0"/>
              <a:t>no increased public view </a:t>
            </a:r>
            <a:r>
              <a:rPr lang="en-US" i="1" dirty="0" smtClean="0"/>
              <a:t>impacts, ADP support, conditions require further Commission Design Committee review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en-US" dirty="0"/>
              <a:t>S</a:t>
            </a:r>
            <a:r>
              <a:rPr lang="en-US" dirty="0" smtClean="0"/>
              <a:t>ite and </a:t>
            </a:r>
            <a:r>
              <a:rPr lang="en-US" dirty="0"/>
              <a:t>building design </a:t>
            </a:r>
            <a:r>
              <a:rPr lang="en-US" dirty="0" smtClean="0"/>
              <a:t>combine in </a:t>
            </a:r>
            <a:r>
              <a:rPr lang="en-US" dirty="0"/>
              <a:t>an </a:t>
            </a:r>
            <a:r>
              <a:rPr lang="en-US" dirty="0" smtClean="0"/>
              <a:t>attractive/visually </a:t>
            </a:r>
            <a:r>
              <a:rPr lang="en-US" dirty="0"/>
              <a:t>cohesive </a:t>
            </a:r>
            <a:r>
              <a:rPr lang="en-US" dirty="0" smtClean="0"/>
              <a:t>manner, compatible </a:t>
            </a:r>
            <a:r>
              <a:rPr lang="en-US" dirty="0"/>
              <a:t>with and complements the desired </a:t>
            </a:r>
            <a:r>
              <a:rPr lang="en-US" dirty="0" smtClean="0"/>
              <a:t>architectural/aesthetic </a:t>
            </a:r>
            <a:r>
              <a:rPr lang="en-US" dirty="0"/>
              <a:t>character of the area and a mountain resort community, encourages </a:t>
            </a:r>
            <a:r>
              <a:rPr lang="en-US" dirty="0" err="1" smtClean="0"/>
              <a:t>ped</a:t>
            </a:r>
            <a:r>
              <a:rPr lang="en-US" dirty="0" smtClean="0"/>
              <a:t> </a:t>
            </a:r>
            <a:r>
              <a:rPr lang="en-US" dirty="0"/>
              <a:t>activity, and promotes neighboring </a:t>
            </a:r>
            <a:r>
              <a:rPr lang="en-US" dirty="0" smtClean="0"/>
              <a:t>uses compatibility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Unique design expressive of modern mountain architecture, pedestrian amenities, connection to 8050A and B, shared parking maintained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/>
              <a:t>Streetscape design consistent with </a:t>
            </a:r>
            <a:r>
              <a:rPr lang="en-US" dirty="0" smtClean="0"/>
              <a:t>commercial </a:t>
            </a:r>
            <a:r>
              <a:rPr lang="en-US" dirty="0"/>
              <a:t>districts character </a:t>
            </a:r>
            <a:r>
              <a:rPr lang="en-US" dirty="0" smtClean="0"/>
              <a:t>and residential </a:t>
            </a:r>
            <a:r>
              <a:rPr lang="en-US" dirty="0"/>
              <a:t>neighborhoods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/>
              <a:t>Streetscape improvements – landscaping, pocket park, permanent heat traced </a:t>
            </a:r>
            <a:r>
              <a:rPr lang="en-US" i="1" dirty="0" smtClean="0"/>
              <a:t>sidewalk</a:t>
            </a:r>
          </a:p>
        </p:txBody>
      </p:sp>
    </p:spTree>
    <p:extLst>
      <p:ext uri="{BB962C8B-B14F-4D97-AF65-F5344CB8AC3E}">
        <p14:creationId xmlns:p14="http://schemas.microsoft.com/office/powerpoint/2010/main" val="263410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Design Review Findings (2 of 2)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1143000"/>
            <a:ext cx="891540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200"/>
              </a:spcBef>
              <a:buFont typeface="+mj-lt"/>
              <a:buAutoNum type="arabicPeriod" startAt="6"/>
            </a:pPr>
            <a:r>
              <a:rPr lang="en-US" dirty="0" smtClean="0"/>
              <a:t>Parking implements </a:t>
            </a:r>
            <a:r>
              <a:rPr lang="en-US" dirty="0"/>
              <a:t>the planned mobility </a:t>
            </a:r>
            <a:r>
              <a:rPr lang="en-US" dirty="0" smtClean="0"/>
              <a:t>system; </a:t>
            </a:r>
            <a:r>
              <a:rPr lang="en-US" dirty="0"/>
              <a:t>buffer surrounding land uses; minimize visibility; prevent conflicts between </a:t>
            </a:r>
            <a:r>
              <a:rPr lang="en-US" dirty="0" smtClean="0"/>
              <a:t>vehicles/</a:t>
            </a:r>
            <a:r>
              <a:rPr lang="en-US" dirty="0" err="1" smtClean="0"/>
              <a:t>peds</a:t>
            </a:r>
            <a:r>
              <a:rPr lang="en-US" dirty="0" smtClean="0"/>
              <a:t>/cyclists</a:t>
            </a:r>
            <a:r>
              <a:rPr lang="en-US" dirty="0"/>
              <a:t>; minimize </a:t>
            </a:r>
            <a:r>
              <a:rPr lang="en-US" dirty="0" smtClean="0"/>
              <a:t>storm water </a:t>
            </a:r>
            <a:r>
              <a:rPr lang="en-US" dirty="0"/>
              <a:t>run-off and </a:t>
            </a:r>
            <a:r>
              <a:rPr lang="en-US" dirty="0" smtClean="0"/>
              <a:t>heat-island </a:t>
            </a:r>
            <a:r>
              <a:rPr lang="en-US" dirty="0"/>
              <a:t>effect; </a:t>
            </a:r>
            <a:r>
              <a:rPr lang="en-US" dirty="0" smtClean="0"/>
              <a:t> achieve a </a:t>
            </a:r>
            <a:r>
              <a:rPr lang="en-US" dirty="0"/>
              <a:t>safe, efficient, and harmonious </a:t>
            </a:r>
            <a:r>
              <a:rPr lang="en-US" dirty="0" smtClean="0"/>
              <a:t>development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Valet parking, landscaping and streetscape improvements to improve garage aesthetics and buffer, bicycle parking, lot coverage does not exceed allowed to minimize run-off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eriod" startAt="6"/>
            </a:pPr>
            <a:r>
              <a:rPr lang="en-US" dirty="0" smtClean="0"/>
              <a:t>Down-directed </a:t>
            </a:r>
            <a:r>
              <a:rPr lang="en-US" dirty="0"/>
              <a:t>and shielded lighting </a:t>
            </a:r>
            <a:r>
              <a:rPr lang="en-US" dirty="0" smtClean="0"/>
              <a:t>complement </a:t>
            </a:r>
            <a:r>
              <a:rPr lang="en-US" dirty="0"/>
              <a:t>buildings, </a:t>
            </a:r>
            <a:r>
              <a:rPr lang="en-US" dirty="0" smtClean="0"/>
              <a:t>are of </a:t>
            </a:r>
            <a:r>
              <a:rPr lang="en-US" dirty="0"/>
              <a:t>appropriate scale, provide adequate light over walkways and parking areas to create a sense of pedestrian safety, minimize light pollution and trespass, and avoid creating </a:t>
            </a:r>
            <a:r>
              <a:rPr lang="en-US" dirty="0" smtClean="0"/>
              <a:t>glare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Lighting will complement building design and will comply with lighting ordinance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 startAt="6"/>
            </a:pPr>
            <a:r>
              <a:rPr lang="en-US" dirty="0" smtClean="0"/>
              <a:t>Landscaping conserves water, </a:t>
            </a:r>
            <a:r>
              <a:rPr lang="en-US" dirty="0"/>
              <a:t>promotes a natural aesthetic, and </a:t>
            </a:r>
            <a:r>
              <a:rPr lang="en-US" dirty="0" smtClean="0"/>
              <a:t>is compatible </a:t>
            </a:r>
            <a:r>
              <a:rPr lang="en-US" dirty="0"/>
              <a:t>with and </a:t>
            </a:r>
            <a:r>
              <a:rPr lang="en-US" dirty="0" smtClean="0"/>
              <a:t>enhances </a:t>
            </a:r>
            <a:r>
              <a:rPr lang="en-US" dirty="0"/>
              <a:t>the architectural character and features of the buildings on site, and </a:t>
            </a:r>
            <a:r>
              <a:rPr lang="en-US" dirty="0" smtClean="0"/>
              <a:t>helps </a:t>
            </a:r>
            <a:r>
              <a:rPr lang="en-US" dirty="0"/>
              <a:t>relate the building to the surrounding </a:t>
            </a:r>
            <a:r>
              <a:rPr lang="en-US" dirty="0" smtClean="0"/>
              <a:t>landscape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Landscaping will use less water than allowed, landscaping to relate building to surroundings</a:t>
            </a:r>
          </a:p>
          <a:p>
            <a:pPr marL="342900" lvl="0" indent="-342900">
              <a:spcBef>
                <a:spcPts val="600"/>
              </a:spcBef>
              <a:buFont typeface="+mj-lt"/>
              <a:buAutoNum type="arabicPeriod" startAt="6"/>
            </a:pPr>
            <a:r>
              <a:rPr lang="en-US" dirty="0" smtClean="0"/>
              <a:t>Consistent </a:t>
            </a:r>
            <a:r>
              <a:rPr lang="en-US" dirty="0"/>
              <a:t>with any approved tentative map, use permit, variance, or other planning or zoning approval </a:t>
            </a:r>
            <a:r>
              <a:rPr lang="en-US" dirty="0" smtClean="0"/>
              <a:t>the </a:t>
            </a:r>
            <a:r>
              <a:rPr lang="en-US" dirty="0"/>
              <a:t>project </a:t>
            </a:r>
            <a:r>
              <a:rPr lang="en-US" dirty="0" smtClean="0"/>
              <a:t>required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i="1" dirty="0" smtClean="0"/>
              <a:t>Consistent since being processed concurrently</a:t>
            </a:r>
          </a:p>
          <a:p>
            <a:pPr lvl="0">
              <a:spcBef>
                <a:spcPts val="600"/>
              </a:spcBef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600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&amp; Project History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8229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8050 project approved in 2005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Buildings 8050A, B &amp; C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49-unit fractional ownership private residence club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Maximum height of 62 feet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8050A, 8050B, and parking garage have been built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Inn at the Village (“Inn”) is a redesign of the unbuilt 8050C building</a:t>
            </a:r>
          </a:p>
          <a:p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Original Inn proposal for a 94-foot tall hotel with up to 73 rooms was revised after Commission and Advisory Design Panel review</a:t>
            </a:r>
          </a:p>
        </p:txBody>
      </p:sp>
    </p:spTree>
    <p:extLst>
      <p:ext uri="{BB962C8B-B14F-4D97-AF65-F5344CB8AC3E}">
        <p14:creationId xmlns:p14="http://schemas.microsoft.com/office/powerpoint/2010/main" val="4562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Proposed Project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1" y="1295400"/>
            <a:ext cx="411479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7-story hotel with up to 67 rooms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Double-loaded corridor, 520s.f. standardized rooms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 smtClean="0"/>
              <a:t>Maximum height of 80 feet with an additional 4.5 feet for roof appurtenances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Pool &amp; jacuzzi terrace (~4,600s.f.) – southwest exposure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Food &amp; beverage service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Spa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1295400"/>
            <a:ext cx="4038600" cy="5255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Minaret Road streetscape features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Pedestrian porte-cochere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Pocket park (~530s.f.) – paving, benches beneath a pergola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Informational kiosk (~370s.f.) – visitor information or limited concessions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Food and beverage terrace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Permanent heat traced sidewalk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Landscaping</a:t>
            </a:r>
          </a:p>
          <a:p>
            <a:pPr marL="800100" lvl="1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000" dirty="0"/>
              <a:t>Widened shoulder for emergency vehicle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8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Site Strategy, Sheet 3-10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8966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0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Hotel Level Plan, Sheet A2.40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6" y="1752600"/>
            <a:ext cx="889064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Color Perspective Representation, Sheet 17-3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E4B2C-99A3-4013-9695-78FEA723B9A9}" type="slidenum">
              <a:rPr lang="en-US" smtClean="0"/>
              <a:t>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" y="685800"/>
            <a:ext cx="9015080" cy="5730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3680</TotalTime>
  <Words>2369</Words>
  <Application>Microsoft Office PowerPoint</Application>
  <PresentationFormat>On-screen Show (4:3)</PresentationFormat>
  <Paragraphs>314</Paragraphs>
  <Slides>41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Origin</vt:lpstr>
      <vt:lpstr>Inn at the Village  DZA 13-001, VTTM 13-002, UPA 13-003, &amp; DR 13-003</vt:lpstr>
      <vt:lpstr>Introduction</vt:lpstr>
      <vt:lpstr>Public Hearing Purpose</vt:lpstr>
      <vt:lpstr>Project Site Maps</vt:lpstr>
      <vt:lpstr>Background &amp; Project History</vt:lpstr>
      <vt:lpstr>Proposed Project</vt:lpstr>
      <vt:lpstr>Site Strategy, Sheet 3-10</vt:lpstr>
      <vt:lpstr>Typical Hotel Level Plan, Sheet A2.40</vt:lpstr>
      <vt:lpstr>Color Perspective Representation, Sheet 17-3</vt:lpstr>
      <vt:lpstr>Photosimulation from Main St/Minaret Rd</vt:lpstr>
      <vt:lpstr>Discussion Format</vt:lpstr>
      <vt:lpstr>Certification of Subsequent EIR</vt:lpstr>
      <vt:lpstr>Environmental Analysis</vt:lpstr>
      <vt:lpstr>Draft SEIR</vt:lpstr>
      <vt:lpstr>Key View 1 – Proposed Condition, DSEIR Exhibit 5.2-6</vt:lpstr>
      <vt:lpstr>PowerPoint Presentation</vt:lpstr>
      <vt:lpstr>View Analysis – Village Plaza, Sheet HA 1</vt:lpstr>
      <vt:lpstr>Private Views not Protected</vt:lpstr>
      <vt:lpstr>Shade/Shadow</vt:lpstr>
      <vt:lpstr>Proposed Summer Shadow Patterns  DSEIR Exhibit 5.2-9c</vt:lpstr>
      <vt:lpstr>Proposed Vernal/Autumnal Shadow Patterns  DSEIR Exhibit 5.2-9c</vt:lpstr>
      <vt:lpstr>Proposed Winter Shadow Patterns  DSEIR Exhibit 5.2-9b</vt:lpstr>
      <vt:lpstr>PowerPoint Presentation</vt:lpstr>
      <vt:lpstr>Final SEIR</vt:lpstr>
      <vt:lpstr>CEQA Findings</vt:lpstr>
      <vt:lpstr>NVSP Amendment (DZA 13-001)</vt:lpstr>
      <vt:lpstr>Proposed NVSP Amendment (DZA 13-001)</vt:lpstr>
      <vt:lpstr>Building Mass &amp; Height</vt:lpstr>
      <vt:lpstr>Massing Strategy, Sheet 18-3</vt:lpstr>
      <vt:lpstr>Height Analysis</vt:lpstr>
      <vt:lpstr>Minaret Road Setback Analysis, Sheet 18-4</vt:lpstr>
      <vt:lpstr>Density Analysis</vt:lpstr>
      <vt:lpstr>District Zoning Amendment Findings</vt:lpstr>
      <vt:lpstr>Tentative Tract Map, Use Permit, &amp; Design Review</vt:lpstr>
      <vt:lpstr>Parking</vt:lpstr>
      <vt:lpstr>Deliveries</vt:lpstr>
      <vt:lpstr>Project Design</vt:lpstr>
      <vt:lpstr>Subdivision Map Act Findings</vt:lpstr>
      <vt:lpstr>Use Permit Findings</vt:lpstr>
      <vt:lpstr>Design Review Findings (1 of 2)</vt:lpstr>
      <vt:lpstr>Design Review Findings (2 of 2)</vt:lpstr>
    </vt:vector>
  </TitlesOfParts>
  <Company>Town of Mammoth Lakes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 at the Village  (DZA 13-002, VTTM 13-002, UPA 13-003, &amp; DR 13-003)</dc:title>
  <dc:creator>Jen Daugherty</dc:creator>
  <cp:lastModifiedBy>Jen Daugherty</cp:lastModifiedBy>
  <cp:revision>166</cp:revision>
  <dcterms:created xsi:type="dcterms:W3CDTF">2014-09-30T17:35:01Z</dcterms:created>
  <dcterms:modified xsi:type="dcterms:W3CDTF">2014-11-19T21:55:26Z</dcterms:modified>
</cp:coreProperties>
</file>